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6"/>
  </p:notesMasterIdLst>
  <p:sldIdLst>
    <p:sldId id="256" r:id="rId2"/>
    <p:sldId id="257" r:id="rId3"/>
    <p:sldId id="258" r:id="rId4"/>
    <p:sldId id="274" r:id="rId5"/>
    <p:sldId id="287" r:id="rId6"/>
    <p:sldId id="285" r:id="rId7"/>
    <p:sldId id="286" r:id="rId8"/>
    <p:sldId id="288" r:id="rId9"/>
    <p:sldId id="298"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95" r:id="rId24"/>
    <p:sldId id="29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Colin Snook" initials="cfs" lastIdx="1" clrIdx="1"/>
  <p:cmAuthor id="3" name="Colin Snook" initials="cfs [2]" lastIdx="1" clrIdx="2"/>
  <p:cmAuthor id="4" name="Colin Snook" initials="cfs [3]" lastIdx="1" clrIdx="3"/>
  <p:cmAuthor id="5" name="Colin Snook" initials="cfs [4]" lastIdx="1" clrIdx="4"/>
  <p:cmAuthor id="6" name="Colin Snook" initials="cfs [5]" lastIdx="1" clrIdx="5"/>
  <p:cmAuthor id="7" name="Colin Snook" initials="cfs [6]" lastIdx="1" clrIdx="6"/>
  <p:cmAuthor id="8" name="Colin Snook" initials="cfs [7]" lastIdx="1" clrIdx="7"/>
  <p:cmAuthor id="9" name="Colin Snook" initials="cfs [8]" lastIdx="1" clrIdx="8"/>
  <p:cmAuthor id="10" name="Colin Snook" initials="cfs [9]" lastIdx="1" clrIdx="9"/>
  <p:cmAuthor id="11" name="Colin Snook" initials="cfs [10]" lastIdx="1" clrIdx="10"/>
  <p:cmAuthor id="12" name="Colin Snook" initials="cfs [11]" lastIdx="1" clrIdx="11"/>
  <p:cmAuthor id="13" name="Colin Snook" initials="cfs [12]" lastIdx="1" clrIdx="12"/>
  <p:cmAuthor id="14" name="Colin Snook" initials="cfs [13]" lastIdx="1" clrIdx="13"/>
  <p:cmAuthor id="15" name="Microsoft Office User" initials="MOU" lastIdx="1" clrIdx="14">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1"/>
    <p:restoredTop sz="80360"/>
  </p:normalViewPr>
  <p:slideViewPr>
    <p:cSldViewPr snapToGrid="0" snapToObjects="1">
      <p:cViewPr varScale="1">
        <p:scale>
          <a:sx n="75" d="100"/>
          <a:sy n="75" d="100"/>
        </p:scale>
        <p:origin x="2240"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09-08T17:33:03.034" idx="1">
    <p:pos x="4540" y="1553"/>
    <p:text>would 'given sets' be better than 'carrier sets'? </p:text>
    <p:extLst>
      <p:ext uri="{C676402C-5697-4E1C-873F-D02D1690AC5C}">
        <p15:threadingInfo xmlns:p15="http://schemas.microsoft.com/office/powerpoint/2012/main" timeZoneBias="-60"/>
      </p:ext>
    </p:extLst>
  </p:cm>
  <p:cm authorId="5" dt="2020-09-08T17:33:57.705" idx="1">
    <p:pos x="4828" y="1869"/>
    <p:text>and events?</p:text>
    <p:extLst>
      <p:ext uri="{C676402C-5697-4E1C-873F-D02D1690AC5C}">
        <p15:threadingInfo xmlns:p15="http://schemas.microsoft.com/office/powerpoint/2012/main" timeZoneBias="-60"/>
      </p:ext>
    </p:extLst>
  </p:cm>
  <p:cm authorId="15" dt="2020-09-08T12:01:36.337" idx="1">
    <p:pos x="4828" y="1965"/>
    <p:text>Done</p:text>
    <p:extLst>
      <p:ext uri="{C676402C-5697-4E1C-873F-D02D1690AC5C}">
        <p15:threadingInfo xmlns:p15="http://schemas.microsoft.com/office/powerpoint/2012/main" timeZoneBias="420">
          <p15:parentCm authorId="5" idx="1"/>
        </p15:threadingInfo>
      </p:ext>
    </p:extLst>
  </p:cm>
  <p:cm authorId="6" dt="2020-09-08T18:46:54.702" idx="1">
    <p:pos x="4552" y="3411"/>
    <p:text>is new event part of superposition?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0-09-08T18:56:32.577" idx="1">
    <p:pos x="3191" y="2699"/>
    <p:text>what has changed in Rule 7 and 8?</p:text>
    <p:extLst>
      <p:ext uri="{C676402C-5697-4E1C-873F-D02D1690AC5C}">
        <p15:threadingInfo xmlns:p15="http://schemas.microsoft.com/office/powerpoint/2012/main" timeZoneBias="-60"/>
      </p:ext>
    </p:extLst>
  </p:cm>
  <p:cm authorId="8" dt="2020-09-08T18:57:08.104" idx="1">
    <p:pos x="503" y="1016"/>
    <p:text>would it be better to show SE and SF in blue (i.e. the refinement adds only one of the parallel regions which is more often what we do?</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0-09-08T19:05:32.464" idx="1">
    <p:pos x="5371" y="1559"/>
    <p:text>changed 'control' to 'monitored'</p:text>
    <p:extLst>
      <p:ext uri="{C676402C-5697-4E1C-873F-D02D1690AC5C}">
        <p15:threadingInfo xmlns:p15="http://schemas.microsoft.com/office/powerpoint/2012/main" timeZoneBias="-60"/>
      </p:ext>
    </p:extLst>
  </p:cm>
  <p:cm authorId="10" dt="2020-09-08T19:07:31.752" idx="1">
    <p:pos x="4958" y="3349"/>
    <p:text>I reworded 'unexpected battery dropped'.  Also... we could leave out 'sensing of adverse environment' since i don't think that is modelled is it?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20-09-08T19:14:05.591" idx="1">
    <p:pos x="4626" y="2040"/>
    <p:text>ideal property should be just ... =&gt; BatteryOK=TRUE  (i.e. remove 'or toLand')</p:text>
    <p:extLst>
      <p:ext uri="{C676402C-5697-4E1C-873F-D02D1690AC5C}">
        <p15:threadingInfo xmlns:p15="http://schemas.microsoft.com/office/powerpoint/2012/main" timeZoneBias="-60"/>
      </p:ext>
    </p:extLst>
  </p:cm>
  <p:cm authorId="12" dt="2020-09-08T19:16:54.941" idx="1">
    <p:pos x="4518" y="305"/>
    <p:text>I added 'using theorem provers' in heading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3" dt="2020-09-08T19:17:47.409" idx="1">
    <p:pos x="4896" y="198"/>
    <p:text>i added 'using LTL model checking'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9/9/20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Re “</a:t>
            </a:r>
            <a:r>
              <a:rPr lang="en-US" altLang="zh-CN" sz="1700" dirty="0"/>
              <a:t>A trigger event is de-queued and consumed by firing all transitions that it enables</a:t>
            </a:r>
            <a:r>
              <a:rPr lang="en-GB" altLang="zh-CN" sz="1200" dirty="0"/>
              <a:t>”</a:t>
            </a:r>
            <a:r>
              <a:rPr lang="en-GB" altLang="zh-CN" sz="1200" baseline="0" dirty="0"/>
              <a:t> </a:t>
            </a:r>
            <a:r>
              <a:rPr lang="mr-IN" altLang="zh-CN" sz="1200" baseline="0" dirty="0"/>
              <a:t>–</a:t>
            </a:r>
            <a:r>
              <a:rPr lang="en-GB" altLang="zh-CN" sz="1200" baseline="0" dirty="0"/>
              <a:t> of course they have to be in </a:t>
            </a:r>
            <a:r>
              <a:rPr lang="en-GB" altLang="zh-CN" sz="1200" baseline="0" dirty="0" err="1"/>
              <a:t>parrallel</a:t>
            </a:r>
            <a:r>
              <a:rPr lang="en-GB" altLang="zh-CN" sz="1200" baseline="0" dirty="0"/>
              <a:t> regions to all be enabled</a:t>
            </a:r>
            <a:endParaRPr lang="en-US" altLang="zh-CN" sz="1700" dirty="0"/>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2103192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101698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402212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46876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Abstraction: Rule 8 path refinement</a:t>
            </a:r>
          </a:p>
          <a:p>
            <a:pPr marL="228600" indent="-228600">
              <a:buFont typeface="+mj-lt"/>
              <a:buAutoNum type="arabicPeriod"/>
            </a:pPr>
            <a:r>
              <a:rPr lang="en-US" dirty="0"/>
              <a:t>First Refinement: Rule 2 basic-to-or state rule</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38094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refinement: Rule 4 and-state rule. I</a:t>
            </a:r>
            <a:r>
              <a:rPr lang="en-US" sz="1200" kern="1200" dirty="0">
                <a:solidFill>
                  <a:schemeClr val="tx1"/>
                </a:solidFill>
                <a:effectLst/>
                <a:latin typeface="+mn-lt"/>
                <a:ea typeface="+mn-ea"/>
                <a:cs typeface="+mn-cs"/>
              </a:rPr>
              <a:t>ntroduce a requirement to constrain drone operation to a battery charge of at least 20% capacity.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Third Refinement:  Rule 7 state extension rule. data remapping of the abstract states TAKEOFF, CLIMB and HOVER, which should be distinct from the states in this refinement, as the state ABORT is introduced. </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6869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9/9/20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9/9/20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9/9/20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9/9/20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9/9/20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9/9/20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9/9/20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1"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comments" Target="../comments/comment4.xml"/><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omments" Target="../comments/comment5.xml"/><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3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30.png"/><Relationship Id="rId5" Type="http://schemas.openxmlformats.org/officeDocument/2006/relationships/image" Target="../media/image49.png"/><Relationship Id="rId10" Type="http://schemas.openxmlformats.org/officeDocument/2006/relationships/image" Target="../media/image320.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notesSlide" Target="../notesSlides/notesSlide4.xml"/><Relationship Id="rId7" Type="http://schemas.openxmlformats.org/officeDocument/2006/relationships/image" Target="../media/image260.png"/><Relationship Id="rId12"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50.png"/><Relationship Id="rId11" Type="http://schemas.openxmlformats.org/officeDocument/2006/relationships/image" Target="../media/image30.png"/><Relationship Id="rId10" Type="http://schemas.openxmlformats.org/officeDocument/2006/relationships/image" Target="../media/image29.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8CB080-9A66-8243-B31F-D0672843AC56}"/>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98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id="{266C4AB4-C1A5-3D4B-82FF-C22D5BA7A112}"/>
              </a:ext>
            </a:extLst>
          </p:cNvPr>
          <p:cNvPicPr>
            <a:picLocks noGrp="1" noChangeAspect="1"/>
          </p:cNvPicPr>
          <p:nvPr>
            <p:ph sz="quarter" idx="13"/>
          </p:nvPr>
        </p:nvPicPr>
        <p:blipFill>
          <a:blip r:embed="rId3"/>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727023" y="1217468"/>
            <a:ext cx="3668789" cy="4888035"/>
          </a:xfrm>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B0F0"/>
                </a:solidFill>
              </a:rPr>
              <a:t>on</a:t>
            </a:r>
            <a:r>
              <a:rPr lang="en-US" dirty="0">
                <a:solidFill>
                  <a:srgbClr val="00B0F0"/>
                </a:solidFill>
              </a:rPr>
              <a:t>, </a:t>
            </a:r>
            <a:r>
              <a:rPr lang="en-US" b="1" dirty="0" err="1">
                <a:solidFill>
                  <a:srgbClr val="00B0F0"/>
                </a:solidFill>
              </a:rPr>
              <a:t>toTakeoff</a:t>
            </a:r>
            <a:r>
              <a:rPr lang="en-US" dirty="0">
                <a:solidFill>
                  <a:srgbClr val="00B0F0"/>
                </a:solidFill>
              </a:rPr>
              <a:t>, </a:t>
            </a:r>
            <a:r>
              <a:rPr lang="en-US" b="1" dirty="0">
                <a:solidFill>
                  <a:srgbClr val="00B0F0"/>
                </a:solidFill>
              </a:rPr>
              <a:t>off</a:t>
            </a:r>
          </a:p>
          <a:p>
            <a:pPr lvl="1">
              <a:buFont typeface="Wingdings" pitchFamily="2" charset="2"/>
              <a:buChar char="v"/>
            </a:pPr>
            <a:r>
              <a:rPr lang="en-US" dirty="0"/>
              <a:t>Internal Triggers: </a:t>
            </a:r>
            <a:r>
              <a:rPr lang="en-US" b="1" dirty="0" err="1">
                <a:solidFill>
                  <a:srgbClr val="00B0F0"/>
                </a:solidFill>
              </a:rPr>
              <a:t>toFly</a:t>
            </a:r>
            <a:r>
              <a:rPr lang="en-US" dirty="0">
                <a:solidFill>
                  <a:srgbClr val="00B0F0"/>
                </a:solidFill>
              </a:rPr>
              <a:t>, </a:t>
            </a:r>
            <a:r>
              <a:rPr lang="en-US" b="1" dirty="0" err="1">
                <a:solidFill>
                  <a:srgbClr val="00B0F0"/>
                </a:solidFill>
              </a:rPr>
              <a:t>toLand</a:t>
            </a:r>
            <a:r>
              <a:rPr lang="en-US" dirty="0">
                <a:solidFill>
                  <a:srgbClr val="00B0F0"/>
                </a:solidFill>
              </a:rPr>
              <a:t>, </a:t>
            </a:r>
            <a:r>
              <a:rPr lang="en-US" b="1" dirty="0">
                <a:solidFill>
                  <a:srgbClr val="00B0F0"/>
                </a:solidFill>
              </a:rPr>
              <a:t>landed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nesting rule</a:t>
            </a:r>
          </a:p>
          <a:p>
            <a:pPr lvl="1">
              <a:buFont typeface="Wingdings" pitchFamily="2" charset="2"/>
              <a:buChar char="v"/>
            </a:pPr>
            <a:r>
              <a:rPr lang="en-US" dirty="0"/>
              <a:t>Remove some non-determinism by explicitly raising internal trigger </a:t>
            </a:r>
            <a:r>
              <a:rPr lang="en-US" b="1" dirty="0" err="1">
                <a:solidFill>
                  <a:srgbClr val="00B0F0"/>
                </a:solidFill>
              </a:rPr>
              <a:t>toFLy</a:t>
            </a:r>
            <a:r>
              <a:rPr lang="en-US" dirty="0">
                <a:solidFill>
                  <a:srgbClr val="00B0F0"/>
                </a:solidFill>
              </a:rPr>
              <a:t> </a:t>
            </a:r>
          </a:p>
          <a:p>
            <a:endParaRPr lang="en-US" dirty="0"/>
          </a:p>
        </p:txBody>
      </p:sp>
      <p:pic>
        <p:nvPicPr>
          <p:cNvPr id="10" name="Picture 9">
            <a:extLst>
              <a:ext uri="{FF2B5EF4-FFF2-40B4-BE49-F238E27FC236}">
                <a16:creationId xmlns:a16="http://schemas.microsoft.com/office/drawing/2014/main" id="{6E4D4BD2-61D4-CF41-B2FD-A70F31C3E2C9}"/>
              </a:ext>
            </a:extLst>
          </p:cNvPr>
          <p:cNvPicPr>
            <a:picLocks noChangeAspect="1"/>
          </p:cNvPicPr>
          <p:nvPr/>
        </p:nvPicPr>
        <p:blipFill>
          <a:blip r:embed="rId4"/>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493820" y="1125414"/>
            <a:ext cx="4183775" cy="4888035"/>
          </a:xfrm>
        </p:spPr>
        <p:txBody>
          <a:bodyPr>
            <a:normAutofit/>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(nesting rule)</a:t>
            </a:r>
          </a:p>
          <a:p>
            <a:pPr lvl="1">
              <a:buFont typeface="Wingdings" pitchFamily="2" charset="2"/>
              <a:buChar char="v"/>
            </a:pPr>
            <a:r>
              <a:rPr lang="en-US" dirty="0"/>
              <a:t>The charge within the drone battery is monitored by the parallel </a:t>
            </a:r>
            <a:r>
              <a:rPr lang="en-US" b="1" dirty="0">
                <a:solidFill>
                  <a:srgbClr val="00B0F0"/>
                </a:solidFill>
              </a:rPr>
              <a:t>BATTERYOP</a:t>
            </a:r>
            <a:r>
              <a:rPr lang="en-US" dirty="0"/>
              <a:t> state. </a:t>
            </a:r>
          </a:p>
          <a:p>
            <a:pPr lvl="1">
              <a:buFont typeface="Wingdings" pitchFamily="2" charset="2"/>
              <a:buChar char="v"/>
            </a:pPr>
            <a:r>
              <a:rPr lang="en-US" dirty="0"/>
              <a:t>New model variable and guard strengthening </a:t>
            </a:r>
          </a:p>
          <a:p>
            <a:pPr lvl="1">
              <a:buFont typeface="Wingdings" pitchFamily="2" charset="2"/>
              <a:buChar char="v"/>
            </a:pPr>
            <a:r>
              <a:rPr lang="en-US" dirty="0"/>
              <a:t>Internal Triggers: </a:t>
            </a:r>
            <a:r>
              <a:rPr lang="en-US" b="1" dirty="0" err="1">
                <a:solidFill>
                  <a:srgbClr val="00B0F0"/>
                </a:solidFill>
              </a:rPr>
              <a:t>decreaseCharge</a:t>
            </a:r>
            <a:endParaRPr lang="en-US" b="1" dirty="0">
              <a:solidFill>
                <a:srgbClr val="00B0F0"/>
              </a:solidFill>
            </a:endParaRP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0" indent="0">
              <a:buNone/>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to be able to circumvent flying and proceed to an emergency landing  (</a:t>
            </a:r>
            <a:r>
              <a:rPr lang="en-US" dirty="0" err="1"/>
              <a:t>e.g</a:t>
            </a:r>
            <a:r>
              <a:rPr lang="en-US" dirty="0"/>
              <a:t> when battery charge is too low)</a:t>
            </a:r>
          </a:p>
          <a:p>
            <a:pPr lvl="1">
              <a:buFont typeface="Wingdings" pitchFamily="2" charset="2"/>
              <a:buChar char="v"/>
            </a:pPr>
            <a:r>
              <a:rPr lang="en-US" dirty="0"/>
              <a:t>Apply nesting rule</a:t>
            </a:r>
          </a:p>
          <a:p>
            <a:endParaRPr lang="en-US" dirty="0"/>
          </a:p>
        </p:txBody>
      </p:sp>
      <p:pic>
        <p:nvPicPr>
          <p:cNvPr id="12" name="Picture 11">
            <a:extLst>
              <a:ext uri="{FF2B5EF4-FFF2-40B4-BE49-F238E27FC236}">
                <a16:creationId xmlns:a16="http://schemas.microsoft.com/office/drawing/2014/main" id="{5370DB30-97DB-FC43-8367-744D272B08BA}"/>
              </a:ext>
            </a:extLst>
          </p:cNvPr>
          <p:cNvPicPr>
            <a:picLocks noChangeAspect="1"/>
          </p:cNvPicPr>
          <p:nvPr/>
        </p:nvPicPr>
        <p:blipFill>
          <a:blip r:embed="rId3"/>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id="{8E277B22-A940-DF42-8678-BBF8A3A0821C}"/>
              </a:ext>
            </a:extLst>
          </p:cNvPr>
          <p:cNvPicPr>
            <a:picLocks noChangeAspect="1"/>
          </p:cNvPicPr>
          <p:nvPr/>
        </p:nvPicPr>
        <p:blipFill>
          <a:blip r:embed="rId4"/>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id="{9C34C095-00F9-B94A-8BEB-F03695B9D6B2}"/>
              </a:ext>
            </a:extLst>
          </p:cNvPr>
          <p:cNvPicPr>
            <a:picLocks noChangeAspect="1"/>
          </p:cNvPicPr>
          <p:nvPr/>
        </p:nvPicPr>
        <p:blipFill>
          <a:blip r:embed="rId5"/>
          <a:stretch>
            <a:fillRect/>
          </a:stretch>
        </p:blipFill>
        <p:spPr>
          <a:xfrm>
            <a:off x="4860789" y="3007799"/>
            <a:ext cx="3449835" cy="421201"/>
          </a:xfrm>
          <a:prstGeom prst="rect">
            <a:avLst/>
          </a:prstGeom>
        </p:spPr>
      </p:pic>
      <p:pic>
        <p:nvPicPr>
          <p:cNvPr id="19" name="Picture 18">
            <a:extLst>
              <a:ext uri="{FF2B5EF4-FFF2-40B4-BE49-F238E27FC236}">
                <a16:creationId xmlns:a16="http://schemas.microsoft.com/office/drawing/2014/main" id="{C1B82421-99B9-6D4D-B3DB-4DF1AF0F9FCF}"/>
              </a:ext>
            </a:extLst>
          </p:cNvPr>
          <p:cNvPicPr>
            <a:picLocks noChangeAspect="1"/>
          </p:cNvPicPr>
          <p:nvPr/>
        </p:nvPicPr>
        <p:blipFill>
          <a:blip r:embed="rId6"/>
          <a:stretch>
            <a:fillRect/>
          </a:stretch>
        </p:blipFill>
        <p:spPr>
          <a:xfrm>
            <a:off x="4572000" y="5853687"/>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captures generic run-to-completion 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Verification of Safety Properties Using Theorem Provers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id="{55B890D9-615D-AA4C-A6F5-AB986E13A396}"/>
              </a:ext>
            </a:extLst>
          </p:cNvPr>
          <p:cNvGrpSpPr/>
          <p:nvPr/>
        </p:nvGrpSpPr>
        <p:grpSpPr>
          <a:xfrm>
            <a:off x="1451237" y="3238698"/>
            <a:ext cx="4898763" cy="451964"/>
            <a:chOff x="469460" y="3206515"/>
            <a:chExt cx="4898763" cy="451964"/>
          </a:xfrm>
        </p:grpSpPr>
        <p:pic>
          <p:nvPicPr>
            <p:cNvPr id="12" name="Picture 11">
              <a:extLst>
                <a:ext uri="{FF2B5EF4-FFF2-40B4-BE49-F238E27FC236}">
                  <a16:creationId xmlns:a16="http://schemas.microsoft.com/office/drawing/2014/main" id="{3DAE4A8A-9504-544E-9745-C75382F85FD8}"/>
                </a:ext>
              </a:extLst>
            </p:cNvPr>
            <p:cNvPicPr>
              <a:picLocks noChangeAspect="1"/>
            </p:cNvPicPr>
            <p:nvPr/>
          </p:nvPicPr>
          <p:blipFill rotWithShape="1">
            <a:blip r:embed="rId5"/>
            <a:srcRect r="22097" b="30420"/>
            <a:stretch/>
          </p:blipFill>
          <p:spPr>
            <a:xfrm>
              <a:off x="1867138" y="3206515"/>
              <a:ext cx="3501085" cy="385887"/>
            </a:xfrm>
            <a:prstGeom prst="rect">
              <a:avLst/>
            </a:prstGeom>
          </p:spPr>
        </p:pic>
        <p:sp>
          <p:nvSpPr>
            <p:cNvPr id="14" name="TextBox 13">
              <a:extLst>
                <a:ext uri="{FF2B5EF4-FFF2-40B4-BE49-F238E27FC236}">
                  <a16:creationId xmlns:a16="http://schemas.microsoft.com/office/drawing/2014/main"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37094" y="264521"/>
            <a:ext cx="7543800" cy="570225"/>
          </a:xfrm>
        </p:spPr>
        <p:txBody>
          <a:bodyPr/>
          <a:lstStyle/>
          <a:p>
            <a:r>
              <a:rPr lang="en-US" dirty="0"/>
              <a:t>Verification of Control Responses Using LTL Model Checking</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into 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endParaRPr lang="en-US" sz="1800" dirty="0"/>
          </a:p>
          <a:p>
            <a:pPr lvl="1">
              <a:buFont typeface="Wingdings" pitchFamily="2" charset="2"/>
              <a:buChar char="v"/>
            </a:pPr>
            <a:r>
              <a:rPr lang="en-US" sz="1800" dirty="0"/>
              <a:t>Extend the tool support to enable automatic execution of the run to completion.</a:t>
            </a:r>
          </a:p>
          <a:p>
            <a:pPr lvl="1">
              <a:buFont typeface="Wingdings" pitchFamily="2" charset="2"/>
              <a:buChar char="v"/>
            </a:pPr>
            <a:endParaRPr lang="en-US" sz="1800" dirty="0"/>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32" name="Group 31">
            <a:extLst>
              <a:ext uri="{FF2B5EF4-FFF2-40B4-BE49-F238E27FC236}">
                <a16:creationId xmlns:a16="http://schemas.microsoft.com/office/drawing/2014/main"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489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concerned with a refinement that preserves </a:t>
            </a:r>
            <a:r>
              <a:rPr lang="en-US" b="1" dirty="0">
                <a:solidFill>
                  <a:srgbClr val="00ACD9"/>
                </a:solidFill>
              </a:rPr>
              <a:t>safety properties </a:t>
            </a:r>
            <a:r>
              <a:rPr lang="en-US" dirty="0"/>
              <a:t>from one 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a:t>statechart</a:t>
            </a:r>
            <a:r>
              <a:rPr lang="en-US" dirty="0"/>
              <a:t> transitions cannot cross state containment 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943367"/>
            <a:ext cx="8778748" cy="3433635"/>
          </a:xfrm>
        </p:spPr>
        <p:txBody>
          <a:bodyPr>
            <a:noAutofit/>
          </a:bodyPr>
          <a:lstStyle/>
          <a:p>
            <a:pPr>
              <a:buFont typeface="Wingdings" pitchFamily="2" charset="2"/>
              <a:buChar char="v"/>
            </a:pPr>
            <a:r>
              <a:rPr lang="en-US" sz="1700" dirty="0"/>
              <a:t>Modeling language based on </a:t>
            </a:r>
            <a:r>
              <a:rPr lang="en-US" sz="1700" dirty="0" err="1"/>
              <a:t>Harel</a:t>
            </a:r>
            <a:r>
              <a:rPr lang="en-US" sz="1700" dirty="0"/>
              <a:t> </a:t>
            </a:r>
            <a:r>
              <a:rPr lang="en-US" sz="1700" dirty="0" err="1"/>
              <a:t>statechart</a:t>
            </a:r>
            <a:endParaRPr lang="en-US" sz="1700" dirty="0"/>
          </a:p>
          <a:p>
            <a:pPr>
              <a:buFont typeface="Wingdings" pitchFamily="2" charset="2"/>
              <a:buChar char="v"/>
            </a:pPr>
            <a:r>
              <a:rPr lang="en-US" sz="1700" dirty="0"/>
              <a:t>Follow a run-to-completion semantics</a:t>
            </a:r>
          </a:p>
          <a:p>
            <a:pPr lvl="1">
              <a:buFont typeface="Wingdings" pitchFamily="2" charset="2"/>
              <a:buChar char="v"/>
            </a:pPr>
            <a:r>
              <a:rPr lang="en-US" sz="1700" dirty="0"/>
              <a:t>Trigger events may enable transitions</a:t>
            </a:r>
          </a:p>
          <a:p>
            <a:pPr lvl="1">
              <a:buFont typeface="Wingdings" pitchFamily="2" charset="2"/>
              <a:buChar char="v"/>
            </a:pPr>
            <a:r>
              <a:rPr lang="en-US" sz="1700" dirty="0"/>
              <a:t>Trigger events are queued whenever a trigger is raised</a:t>
            </a:r>
          </a:p>
          <a:p>
            <a:pPr lvl="1">
              <a:buFont typeface="Wingdings" pitchFamily="2" charset="2"/>
              <a:buChar char="v"/>
            </a:pPr>
            <a:r>
              <a:rPr lang="en-US" sz="1700" dirty="0"/>
              <a:t>A trigger event is de-queued and consumed by firing all transitions that it enables</a:t>
            </a:r>
          </a:p>
          <a:p>
            <a:pPr lvl="1">
              <a:buFont typeface="Wingdings" pitchFamily="2" charset="2"/>
              <a:buChar char="v"/>
            </a:pPr>
            <a:r>
              <a:rPr lang="en-US" sz="1700" dirty="0"/>
              <a:t>Enabled un-triggered transitions are taken repeatedly until none are enabled, and then the next trigger is de-queued</a:t>
            </a:r>
          </a:p>
          <a:p>
            <a:pPr>
              <a:buFont typeface="Wingdings" pitchFamily="2" charset="2"/>
              <a:buChar char="v"/>
            </a:pPr>
            <a:r>
              <a:rPr lang="en-US" sz="1700" dirty="0"/>
              <a:t>Internal triggers are raised by transitions within the model</a:t>
            </a:r>
          </a:p>
          <a:p>
            <a:pPr>
              <a:buFont typeface="Wingdings" pitchFamily="2" charset="2"/>
              <a:buChar char="v"/>
            </a:pPr>
            <a:r>
              <a:rPr lang="en-US" sz="1700" dirty="0"/>
              <a:t>External triggers are raise by the environment (non-deterministically)</a:t>
            </a:r>
          </a:p>
          <a:p>
            <a:pPr>
              <a:buFont typeface="Wingdings" pitchFamily="2" charset="2"/>
              <a:buChar char="v"/>
            </a:pPr>
            <a:r>
              <a:rPr lang="en-US" sz="1700" dirty="0"/>
              <a:t>Internal triggers have higher priority than external triggers</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a:extLst>
              <a:ext uri="{FF2B5EF4-FFF2-40B4-BE49-F238E27FC236}">
                <a16:creationId xmlns:a16="http://schemas.microsoft.com/office/drawing/2014/main" id="{27A1E6DB-31E9-5B46-98DC-D8DAB470724E}"/>
              </a:ext>
            </a:extLst>
          </p:cNvPr>
          <p:cNvPicPr>
            <a:picLocks noChangeAspect="1"/>
          </p:cNvPicPr>
          <p:nvPr/>
        </p:nvPicPr>
        <p:blipFill>
          <a:blip r:embed="rId3"/>
          <a:stretch>
            <a:fillRect/>
          </a:stretch>
        </p:blipFill>
        <p:spPr>
          <a:xfrm>
            <a:off x="1983462" y="4133632"/>
            <a:ext cx="5177075" cy="2724368"/>
          </a:xfrm>
          <a:prstGeom prst="rect">
            <a:avLst/>
          </a:prstGeom>
        </p:spPr>
      </p:pic>
    </p:spTree>
    <p:extLst>
      <p:ext uri="{BB962C8B-B14F-4D97-AF65-F5344CB8AC3E}">
        <p14:creationId xmlns:p14="http://schemas.microsoft.com/office/powerpoint/2010/main" val="407770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sets, constants and axioms</a:t>
            </a:r>
          </a:p>
          <a:p>
            <a:pPr lvl="1">
              <a:buFont typeface="Wingdings" pitchFamily="2" charset="2"/>
              <a:buChar char="v"/>
            </a:pPr>
            <a:r>
              <a:rPr lang="en-US" b="1" dirty="0">
                <a:solidFill>
                  <a:srgbClr val="00B0F0"/>
                </a:solidFill>
              </a:rPr>
              <a:t>Machines: </a:t>
            </a:r>
            <a:r>
              <a:rPr lang="en-US" dirty="0"/>
              <a:t>Variables, events,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id="{B477FAF8-EC3E-6746-8939-101CF6AE5BE4}"/>
              </a:ext>
            </a:extLst>
          </p:cNvPr>
          <p:cNvSpPr>
            <a:spLocks noGrp="1"/>
          </p:cNvSpPr>
          <p:nvPr>
            <p:ph sz="quarter" idx="14"/>
          </p:nvPr>
        </p:nvSpPr>
        <p:spPr>
          <a:xfrm>
            <a:off x="4771833" y="1216219"/>
            <a:ext cx="4385542"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a:t>Encoding of </a:t>
            </a:r>
            <a:r>
              <a:rPr lang="en-US" altLang="zh-CN" dirty="0"/>
              <a:t>State </a:t>
            </a:r>
            <a:r>
              <a:rPr lang="en-US" dirty="0"/>
              <a:t>:</a:t>
            </a:r>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id="{4D6CFD44-B6B3-4B40-8156-F3ADE9C99F69}"/>
              </a:ext>
            </a:extLst>
          </p:cNvPr>
          <p:cNvGrpSpPr/>
          <p:nvPr/>
        </p:nvGrpSpPr>
        <p:grpSpPr>
          <a:xfrm>
            <a:off x="-117966" y="3128211"/>
            <a:ext cx="4894503" cy="2068135"/>
            <a:chOff x="-36053" y="3522846"/>
            <a:chExt cx="4761584" cy="1892475"/>
          </a:xfrm>
        </p:grpSpPr>
        <p:cxnSp>
          <p:nvCxnSpPr>
            <p:cNvPr id="14" name="Straight Connector 13">
              <a:extLst>
                <a:ext uri="{FF2B5EF4-FFF2-40B4-BE49-F238E27FC236}">
                  <a16:creationId xmlns:a16="http://schemas.microsoft.com/office/drawing/2014/main"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id="{D113B4D6-110F-1A40-A6C2-171C3CD9DB46}"/>
              </a:ext>
            </a:extLst>
          </p:cNvPr>
          <p:cNvSpPr txBox="1"/>
          <p:nvPr/>
        </p:nvSpPr>
        <p:spPr>
          <a:xfrm>
            <a:off x="315431"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5351330"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6606290"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6062188"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6062187"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2443502" y="2252719"/>
            <a:ext cx="2907828"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2443502" y="3249000"/>
            <a:ext cx="2925868" cy="11864"/>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6612122"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6"/>
                <a:stretch>
                  <a:fillRect l="-671" r="-6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8"/>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9"/>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10"/>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6137649" y="2377502"/>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137649" y="2377502"/>
                <a:ext cx="3696176" cy="954106"/>
              </a:xfrm>
              <a:prstGeom prst="rect">
                <a:avLst/>
              </a:prstGeom>
              <a:blipFill>
                <a:blip r:embed="rId11"/>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12"/>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3"/>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4"/>
                <a:stretch>
                  <a:fillRect l="-158" t="-5263" b="-394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31401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7|10.9|17.7|7.9|11.7|17.4|5.8"/>
</p:tagLst>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4678</TotalTime>
  <Words>1799</Words>
  <Application>Microsoft Macintosh PowerPoint</Application>
  <PresentationFormat>On-screen Show (4:3)</PresentationFormat>
  <Paragraphs>503</Paragraphs>
  <Slides>24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 Nile</vt:lpstr>
      <vt:lpstr>Arial</vt:lpstr>
      <vt:lpstr>Calibri</vt:lpstr>
      <vt:lpstr>Cambria Math</vt:lpstr>
      <vt:lpstr>Garamond</vt:lpstr>
      <vt:lpstr>Gill Sans MT</vt:lpstr>
      <vt:lpstr>Wingdings</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 Using Theorem Provers</vt:lpstr>
      <vt:lpstr>Verification of Control Responses Using LTL Model Checking</vt:lpstr>
      <vt:lpstr>Conclusions and Future Work</vt:lpstr>
      <vt:lpstr>Conclusions</vt:lpstr>
      <vt:lpstr>Future Work</vt:lpstr>
      <vt:lpstr> QUESTIONS</vt:lpstr>
      <vt:lpstr>Statechart Like Representation of Run-to-completion Semantics </vt:lpstr>
      <vt:lpstr>Different Types of Refinement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158</cp:revision>
  <dcterms:created xsi:type="dcterms:W3CDTF">2017-10-14T01:15:26Z</dcterms:created>
  <dcterms:modified xsi:type="dcterms:W3CDTF">2020-09-09T21:49:39Z</dcterms:modified>
</cp:coreProperties>
</file>